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71" r:id="rId4"/>
    <p:sldId id="282" r:id="rId5"/>
    <p:sldId id="273" r:id="rId6"/>
    <p:sldId id="283" r:id="rId7"/>
    <p:sldId id="284" r:id="rId8"/>
    <p:sldId id="285" r:id="rId9"/>
    <p:sldId id="288" r:id="rId10"/>
    <p:sldId id="290" r:id="rId11"/>
    <p:sldId id="279" r:id="rId12"/>
    <p:sldId id="280" r:id="rId13"/>
    <p:sldId id="289" r:id="rId14"/>
  </p:sldIdLst>
  <p:sldSz cx="9144000" cy="6858000" type="screen4x3"/>
  <p:notesSz cx="9926638" cy="67976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D8A"/>
    <a:srgbClr val="666666"/>
    <a:srgbClr val="4D4D4D"/>
    <a:srgbClr val="1C1C1C"/>
    <a:srgbClr val="E7FFE7"/>
    <a:srgbClr val="CCFFCC"/>
    <a:srgbClr val="99FF99"/>
    <a:srgbClr val="5DC3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6270" autoAdjust="0"/>
  </p:normalViewPr>
  <p:slideViewPr>
    <p:cSldViewPr>
      <p:cViewPr>
        <p:scale>
          <a:sx n="75" d="100"/>
          <a:sy n="75" d="100"/>
        </p:scale>
        <p:origin x="-116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bordf\Desktop\SoFRa\Enqu&#234;te%20h&#233;mato\Enqu&#234;te%20h&#233;matologie%20DFG%20SoFRa%20-%20interpr&#233;t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bordf\Desktop\SoFRa\Enqu&#234;te%20h&#233;mato\Enqu&#234;te%20h&#233;matologie%20DFG%20SoFRa%20-%20interpr&#233;tatio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bordf\Desktop\SoFRa\Enqu&#234;te%20h&#233;mato\Enqu&#234;te%20h&#233;matologie%20DFG%20SoFRa%20-%20interpr&#233;tatio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bordf\Desktop\SoFRa\Enqu&#234;te%20h&#233;mato\Enqu&#234;te%20h&#233;matologie%20DFG%20SoFRa%20-%20interpr&#233;tation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bordf\Desktop\SoFRa\Enqu&#234;te%20h&#233;mato\Enqu&#234;te%20h&#233;matologie%20DFG%20SoFRa%20-%20interpr&#233;tation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bordf\Desktop\SoFRa\Enqu&#234;te%20h&#233;mato\Enqu&#234;te%20h&#233;matologie%20DFG%20SoFRa%20-%20interpr&#233;tation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bordf\Desktop\SoFRa\Enqu&#234;te%20h&#233;mato\Enqu&#234;te%20h&#233;matologie%20DFG%20SoFRa%20-%20interpr&#233;tation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bordf\Desktop\SoFRa\Enqu&#234;te%20h&#233;mato\Enqu&#234;te%20h&#233;matologie%20DFG%20SoFRa%20-%20interpr&#233;tation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bordf\Desktop\SoFRa\Enqu&#234;te%20h&#233;mato\Enqu&#234;te%20h&#233;matologie%20DFG%20SoFRa%20-%20interpr&#233;ta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096455489194205E-2"/>
          <c:y val="0.12051572503150097"/>
          <c:w val="0.44523122861355563"/>
          <c:h val="0.74203275373966104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2.4528414071564437E-2"/>
                  <c:y val="-1.072033135569644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9.8613430182481285E-3"/>
                  <c:y val="-9.003423742188394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9.3807702147413116E-3"/>
                  <c:y val="4.956462290652620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Feuil1!$N$3:$T$3</c:f>
              <c:strCache>
                <c:ptCount val="7"/>
                <c:pt idx="0">
                  <c:v>51Cr : durée de vie erythroctytes</c:v>
                </c:pt>
                <c:pt idx="1">
                  <c:v>51Cr : VG</c:v>
                </c:pt>
                <c:pt idx="2">
                  <c:v>99mTc : VG</c:v>
                </c:pt>
                <c:pt idx="3">
                  <c:v>111In : durée de vie Plaquettes</c:v>
                </c:pt>
                <c:pt idx="4">
                  <c:v>111In : localisation sites destruction</c:v>
                </c:pt>
                <c:pt idx="5">
                  <c:v>51Cr-EDTA : DFG adulte</c:v>
                </c:pt>
                <c:pt idx="6">
                  <c:v>51Cr-EDTA : DFG Pédiatrie</c:v>
                </c:pt>
              </c:strCache>
            </c:strRef>
          </c:cat>
          <c:val>
            <c:numRef>
              <c:f>Feuil1!$N$53:$T$53</c:f>
              <c:numCache>
                <c:formatCode>General</c:formatCode>
                <c:ptCount val="7"/>
                <c:pt idx="0">
                  <c:v>6</c:v>
                </c:pt>
                <c:pt idx="1">
                  <c:v>12</c:v>
                </c:pt>
                <c:pt idx="2">
                  <c:v>2</c:v>
                </c:pt>
                <c:pt idx="3">
                  <c:v>8</c:v>
                </c:pt>
                <c:pt idx="4">
                  <c:v>8</c:v>
                </c:pt>
                <c:pt idx="5">
                  <c:v>14</c:v>
                </c:pt>
                <c:pt idx="6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.64734171235563043"/>
          <c:y val="5.6945396494073444E-2"/>
          <c:w val="0.31969470262580396"/>
          <c:h val="0.66899031424607658"/>
        </c:manualLayout>
      </c:layout>
      <c:overlay val="0"/>
      <c:txPr>
        <a:bodyPr/>
        <a:lstStyle/>
        <a:p>
          <a:pPr>
            <a:defRPr sz="140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Feuil1!$N$82:$N$90</c:f>
              <c:strCache>
                <c:ptCount val="9"/>
                <c:pt idx="0">
                  <c:v>DV (51Cr) - VG (51Cr) -  Plaq (111In) - DFG (51Cr)</c:v>
                </c:pt>
                <c:pt idx="1">
                  <c:v>DV (51Cr) - VG (51Cr) ) - DFG (51Cr)</c:v>
                </c:pt>
                <c:pt idx="2">
                  <c:v>DV (51Cr) - VG (51Cr) -  Plaq (111In) </c:v>
                </c:pt>
                <c:pt idx="3">
                  <c:v>VG (51Cr) -  Plaq (111In) - DFG (51Cr)</c:v>
                </c:pt>
                <c:pt idx="4">
                  <c:v>VG (99mTc) -  Plaq (111In) - DFG (51Cr)</c:v>
                </c:pt>
                <c:pt idx="5">
                  <c:v>VG (51Cr) -  Plaq (111In) </c:v>
                </c:pt>
                <c:pt idx="6">
                  <c:v>VG (99mTc) -  Plaq (111In) </c:v>
                </c:pt>
                <c:pt idx="7">
                  <c:v>VG (51Cr) - DFG (51Cr)</c:v>
                </c:pt>
                <c:pt idx="8">
                  <c:v>DFG (51Cr)</c:v>
                </c:pt>
              </c:strCache>
            </c:strRef>
          </c:cat>
          <c:val>
            <c:numRef>
              <c:f>Feuil1!$O$82:$O$90</c:f>
              <c:numCache>
                <c:formatCode>General</c:formatCode>
                <c:ptCount val="9"/>
                <c:pt idx="0">
                  <c:v>3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4</c:v>
                </c:pt>
                <c:pt idx="8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327168"/>
        <c:axId val="76337152"/>
      </c:barChart>
      <c:catAx>
        <c:axId val="76327168"/>
        <c:scaling>
          <c:orientation val="minMax"/>
        </c:scaling>
        <c:delete val="0"/>
        <c:axPos val="b"/>
        <c:majorTickMark val="out"/>
        <c:minorTickMark val="none"/>
        <c:tickLblPos val="nextTo"/>
        <c:crossAx val="76337152"/>
        <c:crosses val="autoZero"/>
        <c:auto val="1"/>
        <c:lblAlgn val="ctr"/>
        <c:lblOffset val="100"/>
        <c:noMultiLvlLbl val="0"/>
      </c:catAx>
      <c:valAx>
        <c:axId val="76337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6327168"/>
        <c:crosses val="autoZero"/>
        <c:crossBetween val="between"/>
        <c:majorUnit val="1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Feuil1!$AE$105:$AE$110</c:f>
              <c:strCache>
                <c:ptCount val="6"/>
                <c:pt idx="0">
                  <c:v>Radiopharmacien (H - hors DES biologie)</c:v>
                </c:pt>
                <c:pt idx="1">
                  <c:v>Radiopharmacien (H - hors DES biologie) + MN</c:v>
                </c:pt>
                <c:pt idx="2">
                  <c:v>Radiopharmacien (H -  DES biologie) + MN</c:v>
                </c:pt>
                <c:pt idx="3">
                  <c:v>Radiopharmacien (G - DES biologie)</c:v>
                </c:pt>
                <c:pt idx="4">
                  <c:v>Hématologue</c:v>
                </c:pt>
                <c:pt idx="5">
                  <c:v>MN</c:v>
                </c:pt>
              </c:strCache>
            </c:strRef>
          </c:cat>
          <c:val>
            <c:numRef>
              <c:f>Feuil1!$AF$105:$AF$110</c:f>
              <c:numCache>
                <c:formatCode>General</c:formatCode>
                <c:ptCount val="6"/>
                <c:pt idx="0">
                  <c:v>3</c:v>
                </c:pt>
                <c:pt idx="1">
                  <c:v>8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21728"/>
        <c:axId val="22824064"/>
      </c:barChart>
      <c:catAx>
        <c:axId val="20921728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fr-FR"/>
          </a:p>
        </c:txPr>
        <c:crossAx val="22824064"/>
        <c:crosses val="autoZero"/>
        <c:auto val="1"/>
        <c:lblAlgn val="ctr"/>
        <c:lblOffset val="100"/>
        <c:noMultiLvlLbl val="0"/>
      </c:catAx>
      <c:valAx>
        <c:axId val="22824064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209217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Feuil1!$AD$116:$AD$125</c:f>
              <c:strCache>
                <c:ptCount val="10"/>
                <c:pt idx="0">
                  <c:v>Radiopharmacien (H - hors DES biologie)</c:v>
                </c:pt>
                <c:pt idx="1">
                  <c:v>Radiopharmacien (H - hors DES biologie) + PPH</c:v>
                </c:pt>
                <c:pt idx="2">
                  <c:v>Radiopharmacien (H -  hors DES biologie) + Technicien Lab.</c:v>
                </c:pt>
                <c:pt idx="3">
                  <c:v>Radiopharmacien (H - hors DES biologie) + MERM</c:v>
                </c:pt>
                <c:pt idx="4">
                  <c:v>Radiopharmacien (H -  DES biologie) + PPH</c:v>
                </c:pt>
                <c:pt idx="5">
                  <c:v>Radiopharmacien (G -  DES biologie) + Technicien Lab.</c:v>
                </c:pt>
                <c:pt idx="6">
                  <c:v>PPH</c:v>
                </c:pt>
                <c:pt idx="7">
                  <c:v>MN- MERM</c:v>
                </c:pt>
                <c:pt idx="8">
                  <c:v>MERM + Technicien Lab.</c:v>
                </c:pt>
                <c:pt idx="9">
                  <c:v>Technicien Lab.</c:v>
                </c:pt>
              </c:strCache>
            </c:strRef>
          </c:cat>
          <c:val>
            <c:numRef>
              <c:f>Feuil1!$AE$116:$AE$125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46464"/>
        <c:axId val="22449152"/>
      </c:barChart>
      <c:catAx>
        <c:axId val="22446464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fr-FR"/>
          </a:p>
        </c:txPr>
        <c:crossAx val="22449152"/>
        <c:crosses val="autoZero"/>
        <c:auto val="1"/>
        <c:lblAlgn val="ctr"/>
        <c:lblOffset val="100"/>
        <c:noMultiLvlLbl val="0"/>
      </c:catAx>
      <c:valAx>
        <c:axId val="22449152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22446464"/>
        <c:crosses val="autoZero"/>
        <c:crossBetween val="between"/>
        <c:majorUnit val="1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Feuil1!$AD$141:$AD$146</c:f>
              <c:strCache>
                <c:ptCount val="6"/>
                <c:pt idx="0">
                  <c:v>Radiopharmacien (H - hors DES biologie)</c:v>
                </c:pt>
                <c:pt idx="1">
                  <c:v>Radiopharmacien (H - hors DES biologie) + PPH</c:v>
                </c:pt>
                <c:pt idx="2">
                  <c:v>Radiopharmacien (H -  hors DES biologie) + Technicien Lab.</c:v>
                </c:pt>
                <c:pt idx="3">
                  <c:v>Radiopharmacien (H -  DES biologie)</c:v>
                </c:pt>
                <c:pt idx="4">
                  <c:v>Radiopharmacien (G - DES Biologie)</c:v>
                </c:pt>
                <c:pt idx="5">
                  <c:v>Non Formalisé</c:v>
                </c:pt>
              </c:strCache>
            </c:strRef>
          </c:cat>
          <c:val>
            <c:numRef>
              <c:f>Feuil1!$AE$141:$AE$146</c:f>
              <c:numCache>
                <c:formatCode>General</c:formatCode>
                <c:ptCount val="6"/>
                <c:pt idx="0">
                  <c:v>9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55808"/>
        <c:axId val="22457728"/>
      </c:barChart>
      <c:catAx>
        <c:axId val="22455808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fr-FR"/>
          </a:p>
        </c:txPr>
        <c:crossAx val="22457728"/>
        <c:crosses val="autoZero"/>
        <c:auto val="1"/>
        <c:lblAlgn val="ctr"/>
        <c:lblOffset val="100"/>
        <c:noMultiLvlLbl val="0"/>
      </c:catAx>
      <c:valAx>
        <c:axId val="22457728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224558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Feuil1!$AC$152:$AC$157</c:f>
              <c:strCache>
                <c:ptCount val="6"/>
                <c:pt idx="0">
                  <c:v>Radiopharmacien (H - hors DES biologie)</c:v>
                </c:pt>
                <c:pt idx="1">
                  <c:v>Radiopharmacien (H - hors DES biologie) + MN</c:v>
                </c:pt>
                <c:pt idx="2">
                  <c:v>Radiopharmacien (H -  DES biologie) + MN</c:v>
                </c:pt>
                <c:pt idx="3">
                  <c:v>Radiopharmacien (G - DES Biologie)</c:v>
                </c:pt>
                <c:pt idx="4">
                  <c:v>Hématologue</c:v>
                </c:pt>
                <c:pt idx="5">
                  <c:v>MN</c:v>
                </c:pt>
              </c:strCache>
            </c:strRef>
          </c:cat>
          <c:val>
            <c:numRef>
              <c:f>Feuil1!$AD$152:$AD$157</c:f>
              <c:numCache>
                <c:formatCode>General</c:formatCode>
                <c:ptCount val="6"/>
                <c:pt idx="0">
                  <c:v>6</c:v>
                </c:pt>
                <c:pt idx="1">
                  <c:v>5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78208"/>
        <c:axId val="22542592"/>
      </c:barChart>
      <c:catAx>
        <c:axId val="22478208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fr-FR"/>
          </a:p>
        </c:txPr>
        <c:crossAx val="22542592"/>
        <c:crosses val="autoZero"/>
        <c:auto val="1"/>
        <c:lblAlgn val="ctr"/>
        <c:lblOffset val="100"/>
        <c:noMultiLvlLbl val="0"/>
      </c:catAx>
      <c:valAx>
        <c:axId val="22542592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22478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16907072167259019"/>
                  <c:y val="3.381342957130358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8.2986709120894953E-3"/>
                  <c:y val="-0.1704855643044619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8.8573881064617208E-2"/>
                  <c:y val="-0.1243744531933508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3996978770688553"/>
                  <c:y val="0.1365239501312335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Feuil1!$BY$92:$BY$95</c:f>
              <c:strCache>
                <c:ptCount val="4"/>
                <c:pt idx="0">
                  <c:v>érythrocytes marqués + DFG</c:v>
                </c:pt>
                <c:pt idx="1">
                  <c:v>érythrocytes  + DFG + plaquettes </c:v>
                </c:pt>
                <c:pt idx="2">
                  <c:v>érythrocytes + plaquettes</c:v>
                </c:pt>
                <c:pt idx="3">
                  <c:v>DFG</c:v>
                </c:pt>
              </c:strCache>
            </c:strRef>
          </c:cat>
          <c:val>
            <c:numRef>
              <c:f>Feuil1!$BZ$92:$BZ$95</c:f>
              <c:numCache>
                <c:formatCode>General</c:formatCode>
                <c:ptCount val="4"/>
                <c:pt idx="0">
                  <c:v>6</c:v>
                </c:pt>
                <c:pt idx="1">
                  <c:v>2</c:v>
                </c:pt>
                <c:pt idx="2">
                  <c:v>1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372404371536017"/>
          <c:y val="0.31067120516185476"/>
          <c:w val="0.36270020009096821"/>
          <c:h val="0.48620953630796149"/>
        </c:manualLayout>
      </c:layout>
      <c:overlay val="0"/>
      <c:txPr>
        <a:bodyPr/>
        <a:lstStyle/>
        <a:p>
          <a:pPr>
            <a:defRPr sz="160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ofPieChart>
        <c:ofPieType val="pie"/>
        <c:varyColors val="1"/>
        <c:ser>
          <c:idx val="0"/>
          <c:order val="0"/>
          <c:dLbls>
            <c:dLbl>
              <c:idx val="0"/>
              <c:layout>
                <c:manualLayout>
                  <c:x val="0.11715834433739261"/>
                  <c:y val="-1.0021109063494722E-2"/>
                </c:manualLayout>
              </c:layout>
              <c:spPr/>
              <c:txPr>
                <a:bodyPr/>
                <a:lstStyle/>
                <a:p>
                  <a:pPr>
                    <a:defRPr sz="1400"/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7.9466425392478113E-2"/>
                  <c:y val="-8.6026693471826662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DESC 
17%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0.10666422132016107"/>
                  <c:y val="-1.1439548779806779E-2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/>
                      <a:t>Oui
44%</a:t>
                    </a:r>
                  </a:p>
                </c:rich>
              </c:tx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fr-FR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Feuil1!$DB$77:$DB$81</c:f>
              <c:strCache>
                <c:ptCount val="5"/>
                <c:pt idx="0">
                  <c:v>Non</c:v>
                </c:pt>
                <c:pt idx="2">
                  <c:v>DESC Radiopharmacie - radiobiologie</c:v>
                </c:pt>
                <c:pt idx="3">
                  <c:v>Formation ACOMEN</c:v>
                </c:pt>
                <c:pt idx="4">
                  <c:v>Module 5 - PPH</c:v>
                </c:pt>
              </c:strCache>
            </c:strRef>
          </c:cat>
          <c:val>
            <c:numRef>
              <c:f>Feuil1!$DC$77:$DC$81</c:f>
              <c:numCache>
                <c:formatCode>General</c:formatCode>
                <c:ptCount val="5"/>
                <c:pt idx="0">
                  <c:v>10</c:v>
                </c:pt>
                <c:pt idx="2">
                  <c:v>3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gapWidth val="100"/>
        <c:splitType val="pos"/>
        <c:splitPos val="3"/>
        <c:secondPieSize val="75"/>
        <c:serLines/>
      </c:ofPieChart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cat>
            <c:strRef>
              <c:f>(Feuil1!$DC$3:$DI$3;Feuil1!$DP$3)</c:f>
              <c:strCache>
                <c:ptCount val="8"/>
                <c:pt idx="0">
                  <c:v>Radiopharmacien, section H</c:v>
                </c:pt>
                <c:pt idx="1">
                  <c:v>DES Biologie médicale</c:v>
                </c:pt>
                <c:pt idx="2">
                  <c:v>DES Pharmacie hospitalière</c:v>
                </c:pt>
                <c:pt idx="3">
                  <c:v>DES Pharmacie industrielle</c:v>
                </c:pt>
                <c:pt idx="4">
                  <c:v>DES Pharmacie Spécialisée-recherche</c:v>
                </c:pt>
                <c:pt idx="5">
                  <c:v>Radiopharmacien, section G</c:v>
                </c:pt>
                <c:pt idx="6">
                  <c:v>DES Biologie médicale</c:v>
                </c:pt>
                <c:pt idx="7">
                  <c:v>Autres formateurs</c:v>
                </c:pt>
              </c:strCache>
            </c:strRef>
          </c:cat>
          <c:val>
            <c:numRef>
              <c:f>(Feuil1!$DC$53:$DI$53;Feuil1!$DP$53)</c:f>
              <c:numCache>
                <c:formatCode>General</c:formatCode>
                <c:ptCount val="8"/>
                <c:pt idx="0">
                  <c:v>14</c:v>
                </c:pt>
                <c:pt idx="1">
                  <c:v>3</c:v>
                </c:pt>
                <c:pt idx="2">
                  <c:v>6</c:v>
                </c:pt>
                <c:pt idx="3">
                  <c:v>2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109888"/>
        <c:axId val="60912384"/>
      </c:barChart>
      <c:catAx>
        <c:axId val="35109888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fr-FR"/>
          </a:p>
        </c:txPr>
        <c:crossAx val="60912384"/>
        <c:crosses val="autoZero"/>
        <c:auto val="1"/>
        <c:lblAlgn val="ctr"/>
        <c:lblOffset val="100"/>
        <c:noMultiLvlLbl val="0"/>
      </c:catAx>
      <c:valAx>
        <c:axId val="60912384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351098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74C98-344F-4370-9DF3-0A62BA348F64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8AFA87-4730-448A-9B99-777C9E7C3C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726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CCEC2-E654-4C29-93D7-F77CA2D0EA6C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2664" y="3228895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59823-2B15-4384-B574-D5029E626C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258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F59823-2B15-4384-B574-D5029E626C5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8544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2493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6241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47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175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811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6514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90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472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8210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82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7546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145A4-C397-4D72-B0C0-6F89F6D1293A}" type="datetimeFigureOut">
              <a:rPr lang="fr-FR" smtClean="0"/>
              <a:t>13/09/2017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6C524-0857-46A7-BCDB-1F63B5236D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51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06896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Enquête « hématologie isotopique et évaluation du débit de filtration glomérulaire »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-13855" y="6597307"/>
            <a:ext cx="9180000" cy="274222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/>
          <p:cNvGrpSpPr/>
          <p:nvPr/>
        </p:nvGrpSpPr>
        <p:grpSpPr>
          <a:xfrm>
            <a:off x="0" y="0"/>
            <a:ext cx="9144000" cy="1484784"/>
            <a:chOff x="0" y="0"/>
            <a:chExt cx="9144000" cy="148478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95" t="15904" r="27376" b="50234"/>
            <a:stretch/>
          </p:blipFill>
          <p:spPr bwMode="auto">
            <a:xfrm>
              <a:off x="0" y="0"/>
              <a:ext cx="9144000" cy="1484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14" t="15278" r="64706" b="55356"/>
            <a:stretch/>
          </p:blipFill>
          <p:spPr bwMode="auto">
            <a:xfrm>
              <a:off x="2850" y="0"/>
              <a:ext cx="1551659" cy="1268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944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395536" y="1384176"/>
            <a:ext cx="8496944" cy="5357192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Type et proportion d’examen pour lesquels les radiopharmaciens  (section H) interviennent lors de l’interprétation</a:t>
            </a:r>
          </a:p>
          <a:p>
            <a:pPr lvl="0"/>
            <a:endParaRPr lang="fr-FR" dirty="0"/>
          </a:p>
          <a:p>
            <a:pPr lvl="0"/>
            <a:endParaRPr lang="fr-FR" dirty="0" smtClean="0"/>
          </a:p>
          <a:p>
            <a:pPr lvl="0"/>
            <a:endParaRPr lang="fr-FR" dirty="0"/>
          </a:p>
          <a:p>
            <a:pPr lvl="0"/>
            <a:endParaRPr lang="fr-FR" dirty="0" smtClean="0"/>
          </a:p>
          <a:p>
            <a:pPr lvl="0"/>
            <a:endParaRPr lang="fr-FR" dirty="0"/>
          </a:p>
          <a:p>
            <a:pPr lvl="0"/>
            <a:endParaRPr lang="fr-FR" dirty="0" smtClean="0"/>
          </a:p>
          <a:p>
            <a:pPr lvl="0"/>
            <a:endParaRPr lang="fr-FR" dirty="0" smtClean="0"/>
          </a:p>
          <a:p>
            <a:pPr lvl="0"/>
            <a:endParaRPr lang="fr-FR" dirty="0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252028" y="44624"/>
            <a:ext cx="86404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 dirty="0" smtClean="0"/>
              <a:t>Personnel intervenant dans l’interprétation des examens</a:t>
            </a:r>
            <a:endParaRPr lang="fr-FR" sz="3000" dirty="0"/>
          </a:p>
        </p:txBody>
      </p:sp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0712301"/>
              </p:ext>
            </p:extLst>
          </p:nvPr>
        </p:nvGraphicFramePr>
        <p:xfrm>
          <a:off x="1043608" y="2276872"/>
          <a:ext cx="7704856" cy="4305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056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 smtClean="0"/>
              <a:t>Localisation de l’activité</a:t>
            </a:r>
            <a:endParaRPr lang="fr-FR" sz="4000" dirty="0"/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457200" y="1484784"/>
            <a:ext cx="8507288" cy="4997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Locaux dédiés aux activités d’hématologie isotopique</a:t>
            </a:r>
          </a:p>
          <a:p>
            <a:pPr lvl="1"/>
            <a:r>
              <a:rPr lang="fr-FR" dirty="0" smtClean="0"/>
              <a:t>Oui  </a:t>
            </a:r>
            <a:r>
              <a:rPr lang="fr-FR" dirty="0" smtClean="0">
                <a:sym typeface="Wingdings" panose="05000000000000000000" pitchFamily="2" charset="2"/>
              </a:rPr>
              <a:t> </a:t>
            </a:r>
            <a:r>
              <a:rPr lang="fr-FR" dirty="0" smtClean="0"/>
              <a:t>pour </a:t>
            </a:r>
            <a:r>
              <a:rPr lang="fr-FR" dirty="0" smtClean="0"/>
              <a:t>74 </a:t>
            </a:r>
            <a:r>
              <a:rPr lang="fr-FR" dirty="0" smtClean="0"/>
              <a:t>% des centres</a:t>
            </a:r>
          </a:p>
          <a:p>
            <a:pPr lvl="1"/>
            <a:r>
              <a:rPr lang="fr-FR" dirty="0" smtClean="0"/>
              <a:t>Non :</a:t>
            </a:r>
          </a:p>
          <a:p>
            <a:pPr lvl="2"/>
            <a:r>
              <a:rPr lang="fr-FR" dirty="0" smtClean="0"/>
              <a:t>Partage avec contrôle qualité des préparations (4 centres)</a:t>
            </a:r>
          </a:p>
          <a:p>
            <a:pPr lvl="2"/>
            <a:r>
              <a:rPr lang="fr-FR" dirty="0" smtClean="0"/>
              <a:t>Partage avec les techniques des prélèvements </a:t>
            </a:r>
            <a:r>
              <a:rPr lang="fr-FR" i="1" dirty="0" smtClean="0"/>
              <a:t>in vitro </a:t>
            </a:r>
            <a:r>
              <a:rPr lang="fr-FR" dirty="0" smtClean="0"/>
              <a:t>(1 centre)</a:t>
            </a:r>
          </a:p>
          <a:p>
            <a:pPr marL="914400" lvl="2" indent="0">
              <a:buFont typeface="Arial" panose="020B0604020202020204" pitchFamily="34" charset="0"/>
              <a:buNone/>
            </a:pPr>
            <a:endParaRPr lang="fr-FR" dirty="0" smtClean="0"/>
          </a:p>
          <a:p>
            <a:r>
              <a:rPr lang="fr-FR" dirty="0" smtClean="0"/>
              <a:t>Localisation de l’activité de marquage en médecine nucléaire/radiopharmacie in vivo      </a:t>
            </a:r>
            <a:r>
              <a:rPr lang="fr-FR" u="sng" dirty="0" smtClean="0">
                <a:sym typeface="Wingdings" panose="05000000000000000000" pitchFamily="2" charset="2"/>
              </a:rPr>
              <a:t></a:t>
            </a:r>
            <a:r>
              <a:rPr lang="fr-FR" u="sng" dirty="0" smtClean="0"/>
              <a:t> 89 % des centres</a:t>
            </a:r>
          </a:p>
          <a:p>
            <a:pPr lvl="1"/>
            <a:r>
              <a:rPr lang="fr-FR" dirty="0"/>
              <a:t>L</a:t>
            </a:r>
            <a:r>
              <a:rPr lang="fr-FR" dirty="0" smtClean="0"/>
              <a:t>ocalisation en radiopharmacie hors de la médecine nucléaire</a:t>
            </a:r>
            <a:r>
              <a:rPr lang="fr-FR" dirty="0"/>
              <a:t> </a:t>
            </a:r>
            <a:r>
              <a:rPr lang="fr-FR" dirty="0" smtClean="0"/>
              <a:t>(1 centre)  </a:t>
            </a:r>
          </a:p>
          <a:p>
            <a:pPr lvl="1"/>
            <a:r>
              <a:rPr lang="fr-FR" dirty="0" smtClean="0"/>
              <a:t>Localisation sur un site de biologie (1 centre)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fr-FR" dirty="0" smtClean="0"/>
          </a:p>
          <a:p>
            <a:r>
              <a:rPr lang="fr-FR" dirty="0" smtClean="0"/>
              <a:t>Localisation des gamma compteurs en médecine nucléaire/radiopharmacie </a:t>
            </a:r>
            <a:r>
              <a:rPr lang="fr-FR" i="1" dirty="0" smtClean="0"/>
              <a:t>in vivo </a:t>
            </a:r>
            <a:r>
              <a:rPr lang="fr-FR" dirty="0" smtClean="0"/>
              <a:t>pour </a:t>
            </a:r>
            <a:r>
              <a:rPr lang="fr-FR" u="sng" dirty="0" smtClean="0">
                <a:sym typeface="Wingdings" panose="05000000000000000000" pitchFamily="2" charset="2"/>
              </a:rPr>
              <a:t></a:t>
            </a:r>
            <a:r>
              <a:rPr lang="fr-FR" u="sng" dirty="0" smtClean="0"/>
              <a:t> </a:t>
            </a:r>
            <a:r>
              <a:rPr lang="fr-FR" u="sng" dirty="0" smtClean="0"/>
              <a:t>84 </a:t>
            </a:r>
            <a:r>
              <a:rPr lang="fr-FR" u="sng" dirty="0"/>
              <a:t>% des centres</a:t>
            </a:r>
          </a:p>
          <a:p>
            <a:pPr lvl="1"/>
            <a:r>
              <a:rPr lang="fr-FR" dirty="0" smtClean="0"/>
              <a:t>Localisation </a:t>
            </a:r>
            <a:r>
              <a:rPr lang="fr-FR" dirty="0"/>
              <a:t>en radiopharmacie hors de la médecine nucléaire (1 centre)  </a:t>
            </a:r>
          </a:p>
          <a:p>
            <a:pPr lvl="1"/>
            <a:r>
              <a:rPr lang="fr-FR" dirty="0"/>
              <a:t>Localisation sur un site de biologie (1 </a:t>
            </a:r>
            <a:r>
              <a:rPr lang="fr-FR" dirty="0" smtClean="0"/>
              <a:t>centre)</a:t>
            </a:r>
          </a:p>
          <a:p>
            <a:pPr lvl="1"/>
            <a:r>
              <a:rPr lang="fr-FR" dirty="0" smtClean="0"/>
              <a:t>Localisation en secteur </a:t>
            </a:r>
            <a:r>
              <a:rPr lang="fr-FR" i="1" dirty="0" smtClean="0"/>
              <a:t>in vitro </a:t>
            </a:r>
            <a:r>
              <a:rPr lang="fr-FR" dirty="0" smtClean="0"/>
              <a:t>(1 centre)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458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 smtClean="0"/>
              <a:t>Formation</a:t>
            </a:r>
            <a:endParaRPr lang="fr-FR" sz="4000" dirty="0"/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611560" y="1296144"/>
            <a:ext cx="8424936" cy="5517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 smtClean="0"/>
              <a:t>L’ensemble des personnels concerné est formé</a:t>
            </a:r>
          </a:p>
          <a:p>
            <a:pPr lvl="1"/>
            <a:r>
              <a:rPr lang="fr-FR" sz="2400" dirty="0" smtClean="0"/>
              <a:t>100% des centres réalisent une formation en interne</a:t>
            </a:r>
          </a:p>
          <a:p>
            <a:r>
              <a:rPr lang="fr-FR" sz="2800" dirty="0" smtClean="0">
                <a:sym typeface="Wingdings" panose="05000000000000000000" pitchFamily="2" charset="2"/>
              </a:rPr>
              <a:t>Formation externe </a:t>
            </a:r>
          </a:p>
          <a:p>
            <a:pPr lvl="1"/>
            <a:r>
              <a:rPr lang="fr-FR" sz="2400" dirty="0" smtClean="0">
                <a:sym typeface="Wingdings" panose="05000000000000000000" pitchFamily="2" charset="2"/>
              </a:rPr>
              <a:t>Seuls 44% des centres sont concernés </a:t>
            </a:r>
          </a:p>
          <a:p>
            <a:pPr lvl="1"/>
            <a:r>
              <a:rPr lang="fr-FR" sz="2400" dirty="0" smtClean="0">
                <a:sym typeface="Wingdings" panose="05000000000000000000" pitchFamily="2" charset="2"/>
              </a:rPr>
              <a:t>Le DESC de radiopharmacie – radiobiologie n’est évoqué que par 17% des centres</a:t>
            </a:r>
          </a:p>
          <a:p>
            <a:endParaRPr lang="fr-FR" dirty="0" smtClean="0">
              <a:sym typeface="Wingdings" panose="05000000000000000000" pitchFamily="2" charset="2"/>
            </a:endParaRPr>
          </a:p>
          <a:p>
            <a:pPr lvl="1"/>
            <a:endParaRPr lang="fr-FR" dirty="0" smtClean="0">
              <a:sym typeface="Wingdings" panose="05000000000000000000" pitchFamily="2" charset="2"/>
            </a:endParaRPr>
          </a:p>
          <a:p>
            <a:pPr lvl="1"/>
            <a:endParaRPr lang="fr-FR" dirty="0"/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0802759"/>
              </p:ext>
            </p:extLst>
          </p:nvPr>
        </p:nvGraphicFramePr>
        <p:xfrm>
          <a:off x="1509095" y="3861048"/>
          <a:ext cx="6134100" cy="2941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846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 smtClean="0"/>
              <a:t>Formation</a:t>
            </a:r>
            <a:endParaRPr lang="fr-FR" sz="4000" dirty="0"/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611560" y="1296144"/>
            <a:ext cx="8424936" cy="5517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 smtClean="0">
                <a:sym typeface="Wingdings" panose="05000000000000000000" pitchFamily="2" charset="2"/>
              </a:rPr>
              <a:t>Qui assure la formation en interne ?</a:t>
            </a:r>
          </a:p>
          <a:p>
            <a:endParaRPr lang="fr-FR" sz="2800" dirty="0" smtClean="0">
              <a:sym typeface="Wingdings" panose="05000000000000000000" pitchFamily="2" charset="2"/>
            </a:endParaRPr>
          </a:p>
          <a:p>
            <a:endParaRPr lang="fr-FR" sz="2800" dirty="0" smtClean="0">
              <a:sym typeface="Wingdings" panose="05000000000000000000" pitchFamily="2" charset="2"/>
            </a:endParaRPr>
          </a:p>
          <a:p>
            <a:endParaRPr lang="fr-FR" dirty="0" smtClean="0">
              <a:sym typeface="Wingdings" panose="05000000000000000000" pitchFamily="2" charset="2"/>
            </a:endParaRPr>
          </a:p>
          <a:p>
            <a:endParaRPr lang="fr-FR" dirty="0" smtClean="0">
              <a:sym typeface="Wingdings" panose="05000000000000000000" pitchFamily="2" charset="2"/>
            </a:endParaRPr>
          </a:p>
          <a:p>
            <a:endParaRPr lang="fr-FR" dirty="0" smtClean="0">
              <a:sym typeface="Wingdings" panose="05000000000000000000" pitchFamily="2" charset="2"/>
            </a:endParaRPr>
          </a:p>
          <a:p>
            <a:endParaRPr lang="fr-FR" dirty="0" smtClean="0">
              <a:sym typeface="Wingdings" panose="05000000000000000000" pitchFamily="2" charset="2"/>
            </a:endParaRPr>
          </a:p>
          <a:p>
            <a:endParaRPr lang="fr-FR" dirty="0" smtClean="0">
              <a:sym typeface="Wingdings" panose="05000000000000000000" pitchFamily="2" charset="2"/>
            </a:endParaRPr>
          </a:p>
          <a:p>
            <a:endParaRPr lang="fr-FR" sz="2200" dirty="0" smtClean="0">
              <a:sym typeface="Wingdings" panose="05000000000000000000" pitchFamily="2" charset="2"/>
            </a:endParaRPr>
          </a:p>
          <a:p>
            <a:pPr lvl="1"/>
            <a:r>
              <a:rPr lang="fr-FR" sz="2400" dirty="0" smtClean="0">
                <a:sym typeface="Wingdings" panose="05000000000000000000" pitchFamily="2" charset="2"/>
              </a:rPr>
              <a:t>Autres : Technicien de laboratoire, MERM</a:t>
            </a:r>
          </a:p>
          <a:p>
            <a:endParaRPr lang="fr-FR" dirty="0" smtClean="0">
              <a:sym typeface="Wingdings" panose="05000000000000000000" pitchFamily="2" charset="2"/>
            </a:endParaRPr>
          </a:p>
          <a:p>
            <a:pPr lvl="1"/>
            <a:endParaRPr lang="fr-FR" dirty="0" smtClean="0">
              <a:sym typeface="Wingdings" panose="05000000000000000000" pitchFamily="2" charset="2"/>
            </a:endParaRPr>
          </a:p>
          <a:p>
            <a:pPr lvl="1"/>
            <a:endParaRPr lang="fr-FR" dirty="0"/>
          </a:p>
        </p:txBody>
      </p:sp>
      <p:grpSp>
        <p:nvGrpSpPr>
          <p:cNvPr id="8" name="Groupe 7"/>
          <p:cNvGrpSpPr/>
          <p:nvPr/>
        </p:nvGrpSpPr>
        <p:grpSpPr>
          <a:xfrm>
            <a:off x="241176" y="1844824"/>
            <a:ext cx="8795320" cy="4320479"/>
            <a:chOff x="241176" y="1844824"/>
            <a:chExt cx="8795320" cy="4320479"/>
          </a:xfrm>
        </p:grpSpPr>
        <p:graphicFrame>
          <p:nvGraphicFramePr>
            <p:cNvPr id="16" name="Graphique 1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968458387"/>
                </p:ext>
              </p:extLst>
            </p:nvPr>
          </p:nvGraphicFramePr>
          <p:xfrm>
            <a:off x="347060" y="1844824"/>
            <a:ext cx="8689436" cy="432047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2" name="Groupe 1"/>
            <p:cNvGrpSpPr/>
            <p:nvPr/>
          </p:nvGrpSpPr>
          <p:grpSpPr>
            <a:xfrm>
              <a:off x="241176" y="2115567"/>
              <a:ext cx="2605030" cy="3833452"/>
              <a:chOff x="241176" y="2115567"/>
              <a:chExt cx="2605030" cy="383345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827345" y="2178681"/>
                <a:ext cx="2018861" cy="45297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006296" y="4564953"/>
                <a:ext cx="1835328" cy="45297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489438" y="5496046"/>
                <a:ext cx="1341202" cy="45297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Accolade ouvrante 13"/>
              <p:cNvSpPr/>
              <p:nvPr/>
            </p:nvSpPr>
            <p:spPr>
              <a:xfrm>
                <a:off x="241176" y="2115567"/>
                <a:ext cx="211769" cy="2303474"/>
              </a:xfrm>
              <a:prstGeom prst="leftBrac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Accolade ouvrante 14"/>
              <p:cNvSpPr/>
              <p:nvPr/>
            </p:nvSpPr>
            <p:spPr>
              <a:xfrm>
                <a:off x="745443" y="4462005"/>
                <a:ext cx="176474" cy="958471"/>
              </a:xfrm>
              <a:prstGeom prst="leftBrac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344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Aperçu de l’activité nationale</a:t>
            </a:r>
            <a:endParaRPr lang="fr-FR" sz="4000" dirty="0"/>
          </a:p>
        </p:txBody>
      </p:sp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contenu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24 sites ont répondu à l’enquête</a:t>
            </a:r>
          </a:p>
          <a:p>
            <a:pPr lvl="1"/>
            <a:r>
              <a:rPr lang="fr-FR" dirty="0"/>
              <a:t>6</a:t>
            </a:r>
            <a:r>
              <a:rPr lang="fr-FR" dirty="0" smtClean="0"/>
              <a:t> CH</a:t>
            </a:r>
          </a:p>
          <a:p>
            <a:pPr lvl="1"/>
            <a:r>
              <a:rPr lang="fr-FR" dirty="0" smtClean="0"/>
              <a:t>13 CHU</a:t>
            </a:r>
          </a:p>
          <a:p>
            <a:pPr lvl="2"/>
            <a:r>
              <a:rPr lang="fr-FR" dirty="0" smtClean="0"/>
              <a:t>Dont 2 sites pour AP-HP, CHU Bordeaux, CHU Lyon</a:t>
            </a:r>
          </a:p>
          <a:p>
            <a:pPr lvl="1"/>
            <a:r>
              <a:rPr lang="fr-FR" dirty="0"/>
              <a:t>4</a:t>
            </a:r>
            <a:r>
              <a:rPr lang="fr-FR" dirty="0" smtClean="0"/>
              <a:t> CLCC</a:t>
            </a:r>
          </a:p>
          <a:p>
            <a:pPr lvl="1"/>
            <a:r>
              <a:rPr lang="fr-FR" dirty="0" smtClean="0"/>
              <a:t>1 établissement de santé privé</a:t>
            </a:r>
          </a:p>
          <a:p>
            <a:pPr lvl="1"/>
            <a:endParaRPr lang="fr-FR" sz="1100" dirty="0"/>
          </a:p>
          <a:p>
            <a:r>
              <a:rPr lang="fr-FR" dirty="0" smtClean="0"/>
              <a:t>16 sites sont concernés par les activités évoquées</a:t>
            </a:r>
          </a:p>
          <a:p>
            <a:pPr marL="0" indent="0">
              <a:buNone/>
            </a:pPr>
            <a:endParaRPr lang="fr-FR" sz="1100" dirty="0" smtClean="0"/>
          </a:p>
          <a:p>
            <a:r>
              <a:rPr lang="fr-FR" dirty="0" smtClean="0"/>
              <a:t>1 site anciennement concerné </a:t>
            </a:r>
            <a:r>
              <a:rPr lang="fr-FR" dirty="0" smtClean="0">
                <a:sym typeface="Wingdings" panose="05000000000000000000" pitchFamily="2" charset="2"/>
              </a:rPr>
              <a:t></a:t>
            </a:r>
            <a:r>
              <a:rPr lang="fr-FR" dirty="0" smtClean="0"/>
              <a:t> activité désormais localisée en biologie cellulaire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772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Répartition et nombre </a:t>
            </a:r>
            <a:r>
              <a:rPr lang="fr-FR" sz="4000" dirty="0"/>
              <a:t>d’examens</a:t>
            </a:r>
          </a:p>
        </p:txBody>
      </p:sp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5580112" y="5517233"/>
            <a:ext cx="3096344" cy="9361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600" dirty="0" smtClean="0"/>
              <a:t>Pour un total de 2504 examens par an</a:t>
            </a:r>
            <a:endParaRPr lang="fr-FR" sz="2600" dirty="0"/>
          </a:p>
        </p:txBody>
      </p:sp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6187458"/>
              </p:ext>
            </p:extLst>
          </p:nvPr>
        </p:nvGraphicFramePr>
        <p:xfrm>
          <a:off x="0" y="1251727"/>
          <a:ext cx="9166145" cy="5499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856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smtClean="0"/>
              <a:t>Différentes </a:t>
            </a:r>
            <a:r>
              <a:rPr lang="fr-FR" sz="3200" dirty="0"/>
              <a:t>associations rencontrées </a:t>
            </a:r>
            <a:br>
              <a:rPr lang="fr-FR" sz="3200" dirty="0"/>
            </a:br>
            <a:r>
              <a:rPr lang="fr-FR" sz="3200" dirty="0" smtClean="0"/>
              <a:t>de marquages cellulaires</a:t>
            </a:r>
            <a:endParaRPr lang="fr-FR" sz="3200" dirty="0"/>
          </a:p>
        </p:txBody>
      </p:sp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 rot="16200000">
            <a:off x="-1193563" y="3583757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Nombre de centres concernés</a:t>
            </a:r>
            <a:endParaRPr lang="fr-FR" sz="1600" dirty="0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7314106"/>
              </p:ext>
            </p:extLst>
          </p:nvPr>
        </p:nvGraphicFramePr>
        <p:xfrm>
          <a:off x="459767" y="1208510"/>
          <a:ext cx="8680010" cy="5533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1838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4000" dirty="0" smtClean="0"/>
              <a:t>Organisation, formulaires IRSN et prescriptions </a:t>
            </a:r>
            <a:endParaRPr lang="fr-FR" sz="4000" dirty="0"/>
          </a:p>
        </p:txBody>
      </p:sp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contenu 2"/>
          <p:cNvSpPr txBox="1">
            <a:spLocks noGrp="1"/>
          </p:cNvSpPr>
          <p:nvPr>
            <p:ph idx="1"/>
          </p:nvPr>
        </p:nvSpPr>
        <p:spPr>
          <a:xfrm>
            <a:off x="457200" y="1412776"/>
            <a:ext cx="8507288" cy="5112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Nombre moyen d’examen(s) </a:t>
            </a:r>
            <a:r>
              <a:rPr lang="fr-FR" dirty="0" smtClean="0"/>
              <a:t>par </a:t>
            </a:r>
            <a:r>
              <a:rPr lang="fr-FR" dirty="0"/>
              <a:t>demi-journée : </a:t>
            </a:r>
          </a:p>
          <a:p>
            <a:pPr lvl="1"/>
            <a:r>
              <a:rPr lang="fr-FR" dirty="0"/>
              <a:t>DFG = 2 (max : 5)</a:t>
            </a:r>
          </a:p>
          <a:p>
            <a:pPr lvl="1"/>
            <a:r>
              <a:rPr lang="fr-FR" dirty="0"/>
              <a:t>Autres = 1 (max : 2)</a:t>
            </a:r>
          </a:p>
          <a:p>
            <a:pPr marL="0" indent="0">
              <a:buNone/>
            </a:pPr>
            <a:endParaRPr lang="fr-FR" sz="1600" dirty="0"/>
          </a:p>
          <a:p>
            <a:pPr lvl="0"/>
            <a:r>
              <a:rPr lang="fr-FR" dirty="0" smtClean="0"/>
              <a:t>Formulaires </a:t>
            </a:r>
            <a:r>
              <a:rPr lang="fr-FR" dirty="0"/>
              <a:t>IRSN de demande de </a:t>
            </a:r>
            <a:r>
              <a:rPr lang="fr-FR" dirty="0" smtClean="0"/>
              <a:t>radionucléides </a:t>
            </a:r>
            <a:r>
              <a:rPr lang="fr-FR" dirty="0"/>
              <a:t>en </a:t>
            </a:r>
            <a:r>
              <a:rPr lang="fr-FR" dirty="0" smtClean="0"/>
              <a:t>sources </a:t>
            </a:r>
            <a:r>
              <a:rPr lang="fr-FR" dirty="0"/>
              <a:t>non </a:t>
            </a:r>
            <a:r>
              <a:rPr lang="fr-FR" dirty="0" smtClean="0"/>
              <a:t>scellées</a:t>
            </a:r>
          </a:p>
          <a:p>
            <a:pPr lvl="1"/>
            <a:r>
              <a:rPr lang="fr-FR" baseline="30000" dirty="0" smtClean="0"/>
              <a:t>99m</a:t>
            </a:r>
            <a:r>
              <a:rPr lang="fr-FR" dirty="0" smtClean="0"/>
              <a:t>Tc</a:t>
            </a:r>
            <a:r>
              <a:rPr lang="fr-FR" dirty="0"/>
              <a:t>, </a:t>
            </a:r>
            <a:r>
              <a:rPr lang="fr-FR" baseline="30000" dirty="0"/>
              <a:t>51</a:t>
            </a:r>
            <a:r>
              <a:rPr lang="fr-FR" dirty="0"/>
              <a:t>Cr, </a:t>
            </a:r>
            <a:r>
              <a:rPr lang="fr-FR" baseline="30000" dirty="0"/>
              <a:t>111</a:t>
            </a:r>
            <a:r>
              <a:rPr lang="fr-FR" dirty="0"/>
              <a:t>In </a:t>
            </a:r>
            <a:r>
              <a:rPr lang="fr-FR" dirty="0" smtClean="0"/>
              <a:t>:</a:t>
            </a:r>
          </a:p>
          <a:p>
            <a:pPr lvl="2"/>
            <a:r>
              <a:rPr lang="fr-FR" dirty="0" smtClean="0"/>
              <a:t>Essentiel </a:t>
            </a:r>
            <a:r>
              <a:rPr lang="fr-FR" dirty="0"/>
              <a:t>des centres </a:t>
            </a:r>
            <a:r>
              <a:rPr lang="fr-FR" dirty="0" smtClean="0"/>
              <a:t>: code utilisation autorisée </a:t>
            </a:r>
            <a:r>
              <a:rPr lang="fr-FR" dirty="0" smtClean="0">
                <a:sym typeface="Wingdings" panose="05000000000000000000" pitchFamily="2" charset="2"/>
              </a:rPr>
              <a:t> </a:t>
            </a:r>
            <a:r>
              <a:rPr lang="fr-FR" dirty="0" smtClean="0"/>
              <a:t>002 </a:t>
            </a:r>
            <a:r>
              <a:rPr lang="fr-FR" dirty="0"/>
              <a:t>: diagnostic </a:t>
            </a:r>
            <a:r>
              <a:rPr lang="fr-FR" i="1" dirty="0"/>
              <a:t>in vivo</a:t>
            </a:r>
          </a:p>
          <a:p>
            <a:pPr lvl="1"/>
            <a:r>
              <a:rPr lang="fr-FR" baseline="30000" dirty="0"/>
              <a:t>51</a:t>
            </a:r>
            <a:r>
              <a:rPr lang="fr-FR" dirty="0"/>
              <a:t>Cr </a:t>
            </a:r>
            <a:r>
              <a:rPr lang="fr-FR" dirty="0" smtClean="0"/>
              <a:t>: 3 centres avec le code </a:t>
            </a:r>
            <a:r>
              <a:rPr lang="fr-FR" dirty="0"/>
              <a:t>003 : diagnostic </a:t>
            </a:r>
            <a:r>
              <a:rPr lang="fr-FR" i="1" dirty="0"/>
              <a:t>in vitro</a:t>
            </a:r>
          </a:p>
          <a:p>
            <a:pPr lvl="2"/>
            <a:r>
              <a:rPr lang="fr-FR" dirty="0" smtClean="0"/>
              <a:t>Code 002 </a:t>
            </a:r>
            <a:r>
              <a:rPr lang="fr-FR" dirty="0"/>
              <a:t>pour le marquage des érythrocytes </a:t>
            </a:r>
          </a:p>
          <a:p>
            <a:pPr lvl="2"/>
            <a:r>
              <a:rPr lang="fr-FR" dirty="0" smtClean="0"/>
              <a:t>Code 003 </a:t>
            </a:r>
            <a:r>
              <a:rPr lang="fr-FR" dirty="0"/>
              <a:t>pour </a:t>
            </a:r>
            <a:r>
              <a:rPr lang="fr-FR" dirty="0" smtClean="0"/>
              <a:t>DFG</a:t>
            </a:r>
          </a:p>
          <a:p>
            <a:pPr marL="914400" lvl="2" indent="0">
              <a:buNone/>
            </a:pPr>
            <a:endParaRPr lang="fr-FR" sz="1800" dirty="0" smtClean="0"/>
          </a:p>
          <a:p>
            <a:r>
              <a:rPr lang="fr-FR" dirty="0" smtClean="0"/>
              <a:t>Prescriptions par </a:t>
            </a:r>
            <a:r>
              <a:rPr lang="fr-FR" dirty="0"/>
              <a:t>un médecin </a:t>
            </a:r>
            <a:r>
              <a:rPr lang="fr-FR" dirty="0" smtClean="0"/>
              <a:t>nucléaire : </a:t>
            </a:r>
            <a:r>
              <a:rPr lang="fr-FR" dirty="0" smtClean="0"/>
              <a:t>78 </a:t>
            </a:r>
            <a:r>
              <a:rPr lang="fr-FR" dirty="0"/>
              <a:t>% </a:t>
            </a:r>
            <a:r>
              <a:rPr lang="fr-FR" dirty="0" smtClean="0"/>
              <a:t>des centres</a:t>
            </a: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425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Graphique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5106852"/>
              </p:ext>
            </p:extLst>
          </p:nvPr>
        </p:nvGraphicFramePr>
        <p:xfrm>
          <a:off x="0" y="1234463"/>
          <a:ext cx="9087882" cy="4098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Responsable de ces </a:t>
            </a:r>
            <a:r>
              <a:rPr lang="fr-FR" sz="4000" dirty="0" smtClean="0"/>
              <a:t>activités/préparations</a:t>
            </a:r>
            <a:endParaRPr lang="fr-FR" sz="4000" dirty="0"/>
          </a:p>
        </p:txBody>
      </p:sp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457199" y="5358357"/>
            <a:ext cx="8682577" cy="1357611"/>
            <a:chOff x="457199" y="5301208"/>
            <a:chExt cx="8682577" cy="1357611"/>
          </a:xfrm>
        </p:grpSpPr>
        <p:sp>
          <p:nvSpPr>
            <p:cNvPr id="19" name="Espace réservé du contenu 2"/>
            <p:cNvSpPr txBox="1">
              <a:spLocks/>
            </p:cNvSpPr>
            <p:nvPr/>
          </p:nvSpPr>
          <p:spPr>
            <a:xfrm>
              <a:off x="457199" y="5301208"/>
              <a:ext cx="8682577" cy="135761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2200" dirty="0" smtClean="0">
                  <a:solidFill>
                    <a:srgbClr val="C00000"/>
                  </a:solidFill>
                </a:rPr>
                <a:t>Centres pour lesquels le médecin nucléaire est impliquée dans la responsabilité de ces actes </a:t>
              </a:r>
            </a:p>
            <a:p>
              <a:pPr lvl="1"/>
              <a:r>
                <a:rPr lang="fr-FR" sz="1800" dirty="0" smtClean="0"/>
                <a:t>Responsable désigné de l’activité , et/ou prescripteur, et/ou signataire CR, et/ou opérateur </a:t>
              </a:r>
            </a:p>
            <a:p>
              <a:pPr lvl="1"/>
              <a:r>
                <a:rPr lang="fr-FR" sz="1800" dirty="0" smtClean="0"/>
                <a:t>                   16 centres sur 17 : </a:t>
              </a:r>
              <a:r>
                <a:rPr lang="fr-FR" sz="1800" b="1" dirty="0" smtClean="0">
                  <a:solidFill>
                    <a:srgbClr val="C00000"/>
                  </a:solidFill>
                </a:rPr>
                <a:t>&gt; 94 %</a:t>
              </a:r>
              <a:endParaRPr lang="fr-FR" sz="1800" b="1" dirty="0">
                <a:solidFill>
                  <a:srgbClr val="C00000"/>
                </a:solidFill>
              </a:endParaRPr>
            </a:p>
          </p:txBody>
        </p:sp>
        <p:sp>
          <p:nvSpPr>
            <p:cNvPr id="20" name="Flèche droite 19"/>
            <p:cNvSpPr/>
            <p:nvPr/>
          </p:nvSpPr>
          <p:spPr>
            <a:xfrm>
              <a:off x="1529036" y="6319861"/>
              <a:ext cx="648072" cy="277491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323528" y="5332957"/>
            <a:ext cx="8136904" cy="135761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6043433" y="2754987"/>
            <a:ext cx="309634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13 radiopharmaciens H impliqués pour 17 centres concernés</a:t>
            </a:r>
            <a:endParaRPr lang="fr-FR" sz="1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718246" y="3940758"/>
            <a:ext cx="309634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12 médecins nucléaires impliqués pour 17 centres concernés</a:t>
            </a:r>
            <a:endParaRPr lang="fr-FR" sz="1600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5070833" y="1772816"/>
            <a:ext cx="1111393" cy="1080120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5070833" y="3047374"/>
            <a:ext cx="1111393" cy="24481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5055113" y="2405819"/>
            <a:ext cx="1096057" cy="617074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4391980" y="3022893"/>
            <a:ext cx="1326266" cy="1210252"/>
          </a:xfrm>
          <a:prstGeom prst="straightConnector1">
            <a:avLst/>
          </a:prstGeom>
          <a:ln w="349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4415160" y="2424849"/>
            <a:ext cx="1303086" cy="1724231"/>
          </a:xfrm>
          <a:prstGeom prst="straightConnector1">
            <a:avLst/>
          </a:prstGeom>
          <a:ln w="349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endCxn id="11" idx="1"/>
          </p:cNvCxnSpPr>
          <p:nvPr/>
        </p:nvCxnSpPr>
        <p:spPr>
          <a:xfrm flipV="1">
            <a:off x="4423420" y="4233146"/>
            <a:ext cx="1294826" cy="636014"/>
          </a:xfrm>
          <a:prstGeom prst="straightConnector1">
            <a:avLst/>
          </a:prstGeom>
          <a:ln w="349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5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dirty="0"/>
              <a:t>Réalisation du </a:t>
            </a:r>
            <a:r>
              <a:rPr lang="fr-FR" sz="4000" dirty="0" smtClean="0"/>
              <a:t>radiomarquage</a:t>
            </a:r>
            <a:endParaRPr lang="fr-FR" sz="4000" dirty="0"/>
          </a:p>
        </p:txBody>
      </p:sp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457200" y="242088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sz="2400" dirty="0" smtClean="0"/>
          </a:p>
          <a:p>
            <a:r>
              <a:rPr lang="fr-FR" sz="2000" dirty="0" smtClean="0"/>
              <a:t>Autres : internes en pharmacie (3 sites)</a:t>
            </a:r>
            <a:endParaRPr lang="fr-FR" sz="2000" dirty="0"/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678545"/>
              </p:ext>
            </p:extLst>
          </p:nvPr>
        </p:nvGraphicFramePr>
        <p:xfrm>
          <a:off x="152257" y="1124744"/>
          <a:ext cx="8987519" cy="5354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961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252028" y="44624"/>
            <a:ext cx="86404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/>
              <a:t>Qui assure la libération de la préparation cellulaire ou non cellulaire marquée?</a:t>
            </a: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457200" y="243142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sz="2400" dirty="0" smtClean="0"/>
          </a:p>
          <a:p>
            <a:r>
              <a:rPr lang="fr-FR" sz="2000" dirty="0" smtClean="0"/>
              <a:t>Autres : internes en pharmacie (3 sites)</a:t>
            </a:r>
            <a:endParaRPr lang="fr-FR" sz="2000" dirty="0"/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5144508"/>
              </p:ext>
            </p:extLst>
          </p:nvPr>
        </p:nvGraphicFramePr>
        <p:xfrm>
          <a:off x="252027" y="1187624"/>
          <a:ext cx="8887749" cy="5337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029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5" t="15904" r="27376" b="50234"/>
          <a:stretch/>
        </p:blipFill>
        <p:spPr bwMode="auto">
          <a:xfrm rot="10800000">
            <a:off x="-4223" y="-2130"/>
            <a:ext cx="9144000" cy="12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3855" y="6734417"/>
            <a:ext cx="9180000" cy="137111"/>
          </a:xfrm>
          <a:prstGeom prst="rect">
            <a:avLst/>
          </a:prstGeom>
          <a:gradFill>
            <a:gsLst>
              <a:gs pos="35000">
                <a:srgbClr val="1C1C1C"/>
              </a:gs>
              <a:gs pos="99167">
                <a:schemeClr val="bg1"/>
              </a:gs>
              <a:gs pos="93000">
                <a:srgbClr val="666666"/>
              </a:gs>
              <a:gs pos="2083">
                <a:srgbClr val="1C1C1C"/>
              </a:gs>
            </a:gsLst>
            <a:lin ang="16200000" scaled="1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252028" y="44624"/>
            <a:ext cx="86404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 dirty="0" smtClean="0"/>
              <a:t>Personnel intervenant dans l’interprétation des examens</a:t>
            </a:r>
            <a:endParaRPr lang="fr-FR" sz="30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57192"/>
          </a:xfrm>
        </p:spPr>
        <p:txBody>
          <a:bodyPr>
            <a:normAutofit fontScale="92500" lnSpcReduction="20000"/>
          </a:bodyPr>
          <a:lstStyle/>
          <a:p>
            <a:pPr lvl="0"/>
            <a:endParaRPr lang="fr-FR" dirty="0" smtClean="0"/>
          </a:p>
          <a:p>
            <a:pPr lvl="0"/>
            <a:endParaRPr lang="fr-FR" dirty="0"/>
          </a:p>
          <a:p>
            <a:pPr lvl="0"/>
            <a:endParaRPr lang="fr-FR" dirty="0" smtClean="0"/>
          </a:p>
          <a:p>
            <a:pPr lvl="0"/>
            <a:endParaRPr lang="fr-FR" dirty="0"/>
          </a:p>
          <a:p>
            <a:pPr lvl="0"/>
            <a:endParaRPr lang="fr-FR" dirty="0" smtClean="0"/>
          </a:p>
          <a:p>
            <a:pPr lvl="0"/>
            <a:endParaRPr lang="fr-FR" dirty="0"/>
          </a:p>
          <a:p>
            <a:pPr lvl="0"/>
            <a:endParaRPr lang="fr-FR" dirty="0" smtClean="0"/>
          </a:p>
          <a:p>
            <a:pPr lvl="0"/>
            <a:endParaRPr lang="fr-FR" dirty="0" smtClean="0"/>
          </a:p>
          <a:p>
            <a:pPr lvl="0"/>
            <a:endParaRPr lang="fr-FR" dirty="0"/>
          </a:p>
          <a:p>
            <a:pPr lvl="0"/>
            <a:endParaRPr lang="fr-FR" sz="2600" dirty="0" smtClean="0"/>
          </a:p>
          <a:p>
            <a:pPr lvl="0"/>
            <a:endParaRPr lang="fr-FR" sz="2600" dirty="0" smtClean="0"/>
          </a:p>
          <a:p>
            <a:pPr lvl="0"/>
            <a:r>
              <a:rPr lang="fr-FR" sz="2600" dirty="0" smtClean="0"/>
              <a:t>Autres :  internes en pharmacie</a:t>
            </a:r>
            <a:endParaRPr lang="fr-FR" sz="2600" dirty="0"/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0061737"/>
              </p:ext>
            </p:extLst>
          </p:nvPr>
        </p:nvGraphicFramePr>
        <p:xfrm>
          <a:off x="129905" y="1227195"/>
          <a:ext cx="8892480" cy="4794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4280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</TotalTime>
  <Words>403</Words>
  <Application>Microsoft Office PowerPoint</Application>
  <PresentationFormat>Affichage à l'écran (4:3)</PresentationFormat>
  <Paragraphs>119</Paragraphs>
  <Slides>13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Enquête « hématologie isotopique et évaluation du débit de filtration glomérulaire »</vt:lpstr>
      <vt:lpstr>Aperçu de l’activité nationale</vt:lpstr>
      <vt:lpstr>Répartition et nombre d’examens</vt:lpstr>
      <vt:lpstr>Différentes associations rencontrées  de marquages cellulaires</vt:lpstr>
      <vt:lpstr>Organisation, formulaires IRSN et prescriptions </vt:lpstr>
      <vt:lpstr>Responsable de ces activités/préparations</vt:lpstr>
      <vt:lpstr>Réalisation du radiomarquage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CHU de Bordeaux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DEBORDEAUX Frederic</dc:creator>
  <cp:lastModifiedBy>DEBORDEAUX Frederic</cp:lastModifiedBy>
  <cp:revision>60</cp:revision>
  <cp:lastPrinted>2017-07-07T13:18:10Z</cp:lastPrinted>
  <dcterms:created xsi:type="dcterms:W3CDTF">2017-06-30T10:16:12Z</dcterms:created>
  <dcterms:modified xsi:type="dcterms:W3CDTF">2017-09-13T12:04:05Z</dcterms:modified>
</cp:coreProperties>
</file>